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0" r:id="rId8"/>
    <p:sldId id="258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-90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76894" y="103315"/>
            <a:ext cx="8752114" cy="2939143"/>
          </a:xfrm>
        </p:spPr>
        <p:txBody>
          <a:bodyPr/>
          <a:lstStyle/>
          <a:p>
            <a:pPr algn="ctr"/>
            <a:r>
              <a:rPr lang="hr-HR" b="1" dirty="0" smtClean="0"/>
              <a:t>Čitamo mi, u obitelji svi 2019.</a:t>
            </a:r>
            <a:br>
              <a:rPr lang="hr-HR" b="1" dirty="0" smtClean="0"/>
            </a:b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89500" y="2835986"/>
            <a:ext cx="8368453" cy="4022013"/>
          </a:xfrm>
        </p:spPr>
        <p:txBody>
          <a:bodyPr>
            <a:normAutofit/>
          </a:bodyPr>
          <a:lstStyle/>
          <a:p>
            <a:pPr algn="l"/>
            <a:r>
              <a:rPr lang="hr-HR" sz="2800" b="1" dirty="0"/>
              <a:t>Osnovna škola </a:t>
            </a:r>
            <a:r>
              <a:rPr lang="hr-HR" sz="2800" b="1" dirty="0" smtClean="0"/>
              <a:t>Augusta Šenoe</a:t>
            </a:r>
          </a:p>
          <a:p>
            <a:pPr algn="l"/>
            <a:r>
              <a:rPr lang="hr-HR" sz="2800" b="1" dirty="0" smtClean="0"/>
              <a:t>Stjepana Radića 3</a:t>
            </a:r>
            <a:endParaRPr lang="hr-HR" sz="2800" b="1" dirty="0"/>
          </a:p>
          <a:p>
            <a:pPr algn="l"/>
            <a:r>
              <a:rPr lang="hr-HR" sz="2800" b="1" dirty="0" smtClean="0"/>
              <a:t>35222 </a:t>
            </a:r>
            <a:r>
              <a:rPr lang="hr-HR" sz="2800" b="1" dirty="0" err="1" smtClean="0"/>
              <a:t>Gundinci</a:t>
            </a:r>
            <a:endParaRPr lang="hr-HR" sz="2800" b="1" dirty="0"/>
          </a:p>
          <a:p>
            <a:pPr algn="l"/>
            <a:r>
              <a:rPr lang="hr-HR" sz="2800" b="1" dirty="0"/>
              <a:t>Matična škola, </a:t>
            </a:r>
            <a:r>
              <a:rPr lang="hr-HR" sz="2800" b="1" dirty="0" smtClean="0"/>
              <a:t>165 </a:t>
            </a:r>
            <a:r>
              <a:rPr lang="hr-HR" sz="2800" b="1" dirty="0"/>
              <a:t>učenika</a:t>
            </a:r>
          </a:p>
          <a:p>
            <a:pPr algn="l"/>
            <a:r>
              <a:rPr lang="hr-HR" sz="2800" b="1" dirty="0" smtClean="0"/>
              <a:t>25 djelatnika: 15 učitelja/učiteljica</a:t>
            </a:r>
            <a:r>
              <a:rPr lang="hr-HR" sz="2800" b="1" dirty="0"/>
              <a:t>, 1 vjeroučiteljica, 2 </a:t>
            </a:r>
            <a:r>
              <a:rPr lang="hr-HR" sz="2800" b="1" dirty="0" smtClean="0"/>
              <a:t>stručna suradnika, ravnateljica </a:t>
            </a:r>
            <a:r>
              <a:rPr lang="hr-HR" sz="2800" b="1" dirty="0"/>
              <a:t>i administrativno i tehničko osoblje</a:t>
            </a:r>
          </a:p>
          <a:p>
            <a:pPr algn="l"/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401016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projektu sudjelovalo: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16 učenika i njihove obitelji</a:t>
            </a:r>
          </a:p>
          <a:p>
            <a:r>
              <a:rPr lang="hr-HR" dirty="0" smtClean="0"/>
              <a:t>učiteljica razredne nastave Katica Kokanović</a:t>
            </a:r>
          </a:p>
          <a:p>
            <a:r>
              <a:rPr lang="hr-HR" dirty="0"/>
              <a:t>š</a:t>
            </a:r>
            <a:r>
              <a:rPr lang="hr-HR" dirty="0" smtClean="0"/>
              <a:t>kolska knjižničarka Marina Đukić</a:t>
            </a:r>
          </a:p>
          <a:p>
            <a:r>
              <a:rPr lang="hr-HR" dirty="0" smtClean="0"/>
              <a:t>prva godina sudjelovanja u projektu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4676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294" y="208280"/>
            <a:ext cx="7038928" cy="587367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/>
              <a:t>Najljepši učenički dojam 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6581" y="940328"/>
            <a:ext cx="6355080" cy="57929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dirty="0"/>
              <a:t>U mojoj obitelji svi jako vole čitati tako da, kad sam donio ruksak svi su bili veseli i ugodno iznenađeni. Svi su članovi obitelji odmah izabrali knjige koje su htjeli čitati. Vrlo su ozbiljno i uzbuđeno kao i ja prihvatili ovaj projekt. Moja je sestra bila oduševljena knjigom Čudesne životinje, kaže da u njoj ima pregršt zanimljivih informacija o raznim životinjama. Također je pročitala knjigu Disleksija, kaže da je jako zanimljiva, ali mi nije o njoj pričala jer ja ionako ne bih razumio o čemu je riječ. Mami se svidjela knjiga I na početku i na kraju bijaše kava. Moj brat pročitao je knjigu Gregov dnevnik , a ja zato što volim dinosauruse i zmajeve pročitao sam knjigu </a:t>
            </a:r>
            <a:r>
              <a:rPr lang="hr-HR" dirty="0" err="1"/>
              <a:t>Zmajić</a:t>
            </a:r>
            <a:r>
              <a:rPr lang="hr-HR" dirty="0"/>
              <a:t> Kokos i </a:t>
            </a:r>
            <a:r>
              <a:rPr lang="hr-HR" dirty="0" err="1"/>
              <a:t>dinosauri</a:t>
            </a:r>
            <a:r>
              <a:rPr lang="hr-HR" dirty="0"/>
              <a:t>. Budući da je tata zadnji došao ostala mu je knjiga Sirup protiv mačjeg kašlja, ali se svejedno odvažio i pročitao je. Stariji mi je brat pomogao oko Studija za animaciju, bilo je jako zabavno. Projekt nas je oduševio i jako mi je drago što su se svi ukućani odvažili i pročitali barem jedno djelo</a:t>
            </a:r>
            <a:r>
              <a:rPr lang="hr-HR" dirty="0" smtClean="0"/>
              <a:t>.</a:t>
            </a:r>
          </a:p>
          <a:p>
            <a:pPr marL="0" indent="0" algn="r">
              <a:buNone/>
            </a:pPr>
            <a:r>
              <a:rPr lang="hr-HR" dirty="0" smtClean="0"/>
              <a:t>Matej Kokanović, 3.r.</a:t>
            </a:r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65" y="272935"/>
            <a:ext cx="2803169" cy="39624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26" y="3063240"/>
            <a:ext cx="2684574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01056" cy="1320800"/>
          </a:xfrm>
        </p:spPr>
        <p:txBody>
          <a:bodyPr/>
          <a:lstStyle/>
          <a:p>
            <a:pPr algn="ctr"/>
            <a:r>
              <a:rPr lang="hr-HR" b="1" dirty="0" smtClean="0"/>
              <a:t>Pozitivni dojmovi učenika uključenih u projekt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t="33781" r="14482" b="29245"/>
          <a:stretch/>
        </p:blipFill>
        <p:spPr>
          <a:xfrm>
            <a:off x="6175170" y="4272371"/>
            <a:ext cx="5624945" cy="2014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8036" r="33896" b="4517"/>
          <a:stretch/>
        </p:blipFill>
        <p:spPr>
          <a:xfrm rot="16200000">
            <a:off x="8200812" y="112890"/>
            <a:ext cx="1731994" cy="5466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0" t="4329" r="5238" b="45628"/>
          <a:stretch/>
        </p:blipFill>
        <p:spPr>
          <a:xfrm>
            <a:off x="231569" y="1980198"/>
            <a:ext cx="5949538" cy="2547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5" t="5267" r="24430" b="1227"/>
          <a:stretch/>
        </p:blipFill>
        <p:spPr>
          <a:xfrm rot="16200000">
            <a:off x="2466369" y="2788463"/>
            <a:ext cx="1263373" cy="5732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09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Učiteljica o dobrobiti projekta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400" dirty="0" smtClean="0"/>
              <a:t>„Smatram da je dobrobit ovog projekta u tome što dodatno potiče učenike na čitanje. </a:t>
            </a:r>
            <a:r>
              <a:rPr lang="hr-HR" sz="2400" dirty="0" err="1" smtClean="0"/>
              <a:t>Pogovoto</a:t>
            </a:r>
            <a:r>
              <a:rPr lang="hr-HR" sz="2400" dirty="0" smtClean="0"/>
              <a:t> smatram dobrim što cijela obitelj čita te tako učenicima daje dobar primjer. „Lakše” je čitati kada vidiš da to tata ili mama isto čine.”</a:t>
            </a:r>
          </a:p>
          <a:p>
            <a:pPr marL="0" indent="0" algn="just">
              <a:buNone/>
            </a:pPr>
            <a:endParaRPr lang="hr-HR" sz="2400" dirty="0" smtClean="0"/>
          </a:p>
          <a:p>
            <a:pPr marL="0" indent="0" algn="r">
              <a:buNone/>
            </a:pPr>
            <a:r>
              <a:rPr lang="hr-HR" sz="2400" dirty="0" smtClean="0"/>
              <a:t>Katica Kokanović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8878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/>
              <a:t>Roditelji o projektu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520043"/>
            <a:ext cx="9464193" cy="5337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dirty="0" smtClean="0"/>
              <a:t>„Projekt je vrlo zanimljiv. Iako živimo ubrzanim načinom života koji je prepun obaveza i u kojemu je cijela obitelj rijetko kad na okupu, uspjeli smo pronaći vremena i čitati knjige. Čitali smo svaku večer, ponekad tiho, ponekad naglas, komentirali, smijali se… Proveli smo vrijeme zajedno na kvalitetan način i to je najdragocjenije. Uspjeli smo se odvojiti od tehnologije koja nas okružuje. Jedini nedostatak je što je trajalo kratko, ali bilo je lijepo.</a:t>
            </a:r>
          </a:p>
          <a:p>
            <a:pPr marL="0" indent="0" algn="r">
              <a:buNone/>
            </a:pPr>
            <a:endParaRPr lang="hr-HR" dirty="0" smtClean="0"/>
          </a:p>
          <a:p>
            <a:pPr marL="0" indent="0" algn="r">
              <a:buNone/>
            </a:pPr>
            <a:r>
              <a:rPr lang="hr-HR" dirty="0" smtClean="0"/>
              <a:t>Martina </a:t>
            </a:r>
            <a:r>
              <a:rPr lang="hr-HR" dirty="0" err="1" smtClean="0"/>
              <a:t>Markotić</a:t>
            </a:r>
            <a:endParaRPr lang="hr-HR" dirty="0" smtClean="0"/>
          </a:p>
          <a:p>
            <a:pPr marL="0" indent="0" algn="just">
              <a:buNone/>
            </a:pPr>
            <a:r>
              <a:rPr lang="hr-HR" dirty="0" smtClean="0"/>
              <a:t>„Projekt je zanimljiv jer nas je okupio zajedno za stol pošto živimo ubrzanim tempom s puno tehnologije. Projekt nas je podsjetio na školske dane, na lektire… Par večeri uz smijeh i hihotanje smo čitali knjige koje su u naš dom došle u ruksaku. Našlo se za svakoga ponešto, zanimljivog i poučnog te smo  shvatili da bi mogli češće organizirati druženje.”</a:t>
            </a:r>
          </a:p>
          <a:p>
            <a:pPr marL="0" indent="0" algn="r">
              <a:buNone/>
            </a:pPr>
            <a:r>
              <a:rPr lang="hr-HR" dirty="0" smtClean="0"/>
              <a:t>Ivana </a:t>
            </a:r>
            <a:r>
              <a:rPr lang="hr-HR" dirty="0" err="1" smtClean="0"/>
              <a:t>Mihić</a:t>
            </a:r>
            <a:endParaRPr lang="hr-HR" dirty="0" smtClean="0"/>
          </a:p>
          <a:p>
            <a:pPr marL="0" indent="0" algn="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98694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2317"/>
          </a:xfrm>
        </p:spPr>
        <p:txBody>
          <a:bodyPr/>
          <a:lstStyle/>
          <a:p>
            <a:r>
              <a:rPr lang="hr-HR" dirty="0" smtClean="0"/>
              <a:t>Najljepša pjesma i najljepši crtež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99204" y="1866015"/>
            <a:ext cx="4345928" cy="458069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r-HR" dirty="0" smtClean="0"/>
              <a:t>Pjesma o knjigama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 algn="ctr">
              <a:buNone/>
            </a:pPr>
            <a:r>
              <a:rPr lang="hr-HR" dirty="0" smtClean="0"/>
              <a:t>Knjige </a:t>
            </a:r>
            <a:r>
              <a:rPr lang="hr-HR" dirty="0"/>
              <a:t>smo svi redom čitali </a:t>
            </a:r>
          </a:p>
          <a:p>
            <a:pPr marL="0" indent="0" algn="ctr">
              <a:buNone/>
            </a:pPr>
            <a:r>
              <a:rPr lang="hr-HR" dirty="0"/>
              <a:t>i o sadržaju jedni druge pitali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dirty="0"/>
              <a:t>Poslije smo se smijali glasno</a:t>
            </a:r>
          </a:p>
          <a:p>
            <a:pPr marL="0" indent="0" algn="ctr">
              <a:buNone/>
            </a:pPr>
            <a:r>
              <a:rPr lang="hr-HR" dirty="0"/>
              <a:t>mada nam nije sve bilo jasno</a:t>
            </a:r>
            <a:r>
              <a:rPr lang="hr-HR" dirty="0" smtClean="0"/>
              <a:t>.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dirty="0"/>
              <a:t>Kroz zabavu su nestale sve brige</a:t>
            </a:r>
          </a:p>
          <a:p>
            <a:pPr marL="0" indent="0" algn="ctr">
              <a:buNone/>
            </a:pPr>
            <a:r>
              <a:rPr lang="hr-HR" dirty="0"/>
              <a:t>Jer mi stvarno volimo čitati knjige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 algn="r">
              <a:buNone/>
            </a:pPr>
            <a:r>
              <a:rPr lang="hr-HR" dirty="0" smtClean="0"/>
              <a:t>Matej Kokanović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57835" r="9903" b="10130"/>
          <a:stretch/>
        </p:blipFill>
        <p:spPr>
          <a:xfrm>
            <a:off x="5320145" y="2719450"/>
            <a:ext cx="5312698" cy="287382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253351" y="5866410"/>
            <a:ext cx="270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Eva Marić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18032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Osvrt knjižničarke na dobrobit 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9452318" cy="42520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000" dirty="0" smtClean="0"/>
              <a:t>Odabrala sam ovaj projekt nadajući se da ću imati podršku i suradnju s roditeljima. </a:t>
            </a:r>
            <a:r>
              <a:rPr lang="hr-HR" sz="2000" dirty="0" smtClean="0"/>
              <a:t>Mnogi roditelji </a:t>
            </a:r>
            <a:r>
              <a:rPr lang="hr-HR" sz="2000" dirty="0" smtClean="0"/>
              <a:t>učenika moje škole </a:t>
            </a:r>
            <a:r>
              <a:rPr lang="hr-HR" sz="2000" dirty="0" smtClean="0"/>
              <a:t>bave </a:t>
            </a:r>
            <a:r>
              <a:rPr lang="hr-HR" sz="2000" dirty="0" smtClean="0"/>
              <a:t>se proizvodnim djelatnostima, poljoprivredom, stočarstvom i </a:t>
            </a:r>
            <a:r>
              <a:rPr lang="hr-HR" sz="2000" dirty="0" smtClean="0"/>
              <a:t>ratarstvom te </a:t>
            </a:r>
            <a:r>
              <a:rPr lang="hr-HR" sz="2000" dirty="0" smtClean="0"/>
              <a:t>uz takav stil života ostaje malo vremena za knjigu. Nasreću, roditelji su projekt prihvatili te su vrlo rado odvojili dio svoga vremena, sjeli sa svojom djecom i prepustili se užitku čitanja. Radovalo me kad su stariji učenici dolazili u knjižnicu i prepoznavali knjige iz naprtnjače, ponovno ih uzimali i listali, pa i posuđivali. Mislim da je cilj projekta, a to je u prvom redu poticanje čitanja, u potpunosti postignut. Učenici su vidjeli da u knjižnici nisu samo lektire te da tu mogu posuditi i knjige za slobodno čitanje, uočili su da postoje različite vrste knjiga namijenjene djeci, ali i odraslima. A neki od učenika su i ustvrdili da prvi puta vide tatu s knjigom u ruci </a:t>
            </a:r>
            <a:r>
              <a:rPr lang="hr-HR" sz="2000" dirty="0" smtClean="0">
                <a:sym typeface="Wingdings" panose="05000000000000000000" pitchFamily="2" charset="2"/>
              </a:rPr>
              <a:t>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25586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9843" y="646854"/>
            <a:ext cx="8596668" cy="1320800"/>
          </a:xfrm>
        </p:spPr>
        <p:txBody>
          <a:bodyPr/>
          <a:lstStyle/>
          <a:p>
            <a:pPr algn="ctr"/>
            <a:r>
              <a:rPr lang="hr-HR" dirty="0" smtClean="0"/>
              <a:t>     </a:t>
            </a:r>
            <a:r>
              <a:rPr lang="hr-HR" b="1" dirty="0" smtClean="0"/>
              <a:t>Čitali smo mi, u obitelji svi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64" y="2291034"/>
            <a:ext cx="5176522" cy="3881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262">
            <a:off x="8574210" y="780628"/>
            <a:ext cx="2888218" cy="594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689">
            <a:off x="715990" y="884945"/>
            <a:ext cx="2432879" cy="5734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01693068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242</TotalTime>
  <Words>703</Words>
  <Application>Microsoft Office PowerPoint</Application>
  <PresentationFormat>Prilagođeno</PresentationFormat>
  <Paragraphs>42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0" baseType="lpstr">
      <vt:lpstr>Faseta</vt:lpstr>
      <vt:lpstr>Čitamo mi, u obitelji svi 2019. </vt:lpstr>
      <vt:lpstr>U projektu sudjelovalo:</vt:lpstr>
      <vt:lpstr>Najljepši učenički dojam  </vt:lpstr>
      <vt:lpstr>Pozitivni dojmovi učenika uključenih u projekt</vt:lpstr>
      <vt:lpstr>Učiteljica o dobrobiti projekta</vt:lpstr>
      <vt:lpstr>Roditelji o projektu</vt:lpstr>
      <vt:lpstr>Najljepša pjesma i najljepši crtež</vt:lpstr>
      <vt:lpstr>Osvrt knjižničarke na dobrobit projekta</vt:lpstr>
      <vt:lpstr>     Čitali smo mi, u obitelji svi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Čitamo mi, u obitelji svi 2019.</dc:title>
  <dc:creator>Korisnik</dc:creator>
  <cp:lastModifiedBy>Korisnik</cp:lastModifiedBy>
  <cp:revision>14</cp:revision>
  <dcterms:created xsi:type="dcterms:W3CDTF">2019-08-19T11:55:08Z</dcterms:created>
  <dcterms:modified xsi:type="dcterms:W3CDTF">2019-09-30T11:54:13Z</dcterms:modified>
</cp:coreProperties>
</file>